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10058400" cx="7772400"/>
  <p:notesSz cx="6858000" cy="9144000"/>
  <p:embeddedFontLst>
    <p:embeddedFont>
      <p:font typeface="Halant"/>
      <p:regular r:id="rId15"/>
      <p:bold r:id="rId16"/>
    </p:embeddedFont>
    <p:embeddedFont>
      <p:font typeface="Inter"/>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C243926-BE9F-4FF2-9C9F-96432A8107E3}">
  <a:tblStyle styleId="{6C243926-BE9F-4FF2-9C9F-96432A8107E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Halant-regular.fntdata"/><Relationship Id="rId14" Type="http://schemas.openxmlformats.org/officeDocument/2006/relationships/slide" Target="slides/slide8.xml"/><Relationship Id="rId17" Type="http://schemas.openxmlformats.org/officeDocument/2006/relationships/font" Target="fonts/Inter-regular.fntdata"/><Relationship Id="rId16" Type="http://schemas.openxmlformats.org/officeDocument/2006/relationships/font" Target="fonts/Halant-bold.fntdata"/><Relationship Id="rId5" Type="http://schemas.openxmlformats.org/officeDocument/2006/relationships/slideMaster" Target="slideMasters/slideMaster1.xml"/><Relationship Id="rId19" Type="http://schemas.openxmlformats.org/officeDocument/2006/relationships/font" Target="fonts/Inter-italic.fntdata"/><Relationship Id="rId6" Type="http://schemas.openxmlformats.org/officeDocument/2006/relationships/notesMaster" Target="notesMasters/notesMaster1.xml"/><Relationship Id="rId18" Type="http://schemas.openxmlformats.org/officeDocument/2006/relationships/font" Target="fonts/Inter-bold.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f52cf28c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f52cf28c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f52cf28cd_0_56: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f52cf28cd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319e12d84d0_0_6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319e12d84d0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2169d45b73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2169d45b7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19e12d84d0_0_2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19e12d84d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19e12d84d0_0_29: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319e12d84d0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2169d45b73_0_3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32169d45b73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2169d45b73_0_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2169d45b73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Opdr_qnGPc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youtube.com/watch?v=Opdr_qnGPcw"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Paintings Viewing Guide</a:t>
            </a:r>
            <a:endParaRPr sz="20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8810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Watch </a:t>
            </a:r>
            <a:r>
              <a:rPr lang="en" sz="1200" u="sng">
                <a:solidFill>
                  <a:schemeClr val="hlink"/>
                </a:solidFill>
                <a:latin typeface="Halant"/>
                <a:ea typeface="Halant"/>
                <a:cs typeface="Halant"/>
                <a:sym typeface="Halant"/>
                <a:hlinkClick r:id="rId5"/>
              </a:rPr>
              <a:t>the video from the Denver Art Museum</a:t>
            </a:r>
            <a:r>
              <a:rPr lang="en" sz="1200">
                <a:solidFill>
                  <a:schemeClr val="dk1"/>
                </a:solidFill>
                <a:latin typeface="Halant"/>
                <a:ea typeface="Halant"/>
                <a:cs typeface="Halant"/>
                <a:sym typeface="Halant"/>
              </a:rPr>
              <a:t> about Casta Paintings and answer the questions below.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 the top of the social hierarchy portrayed by the Casta Paintings?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caused anxieties for the Spanish and Creoles?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way the people are portrayed in the first image.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labor associated with in these images?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these paintings </a:t>
            </a:r>
            <a:r>
              <a:rPr lang="en" sz="1200">
                <a:solidFill>
                  <a:schemeClr val="dk1"/>
                </a:solidFill>
                <a:latin typeface="Inter"/>
                <a:ea typeface="Inter"/>
                <a:cs typeface="Inter"/>
                <a:sym typeface="Inter"/>
              </a:rPr>
              <a:t>produced</a:t>
            </a:r>
            <a:r>
              <a:rPr lang="en" sz="1200">
                <a:solidFill>
                  <a:schemeClr val="dk1"/>
                </a:solidFill>
                <a:latin typeface="Inter"/>
                <a:ea typeface="Inter"/>
                <a:cs typeface="Inter"/>
                <a:sym typeface="Inter"/>
              </a:rPr>
              <a:t> for? How does that audience influence the way the people were portrayed?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motivations were there for making these paintings?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Google Shape;64;p14"/>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Social Hierarchy</a:t>
            </a:r>
            <a:endParaRPr sz="2000">
              <a:solidFill>
                <a:schemeClr val="dk1"/>
              </a:solidFill>
              <a:latin typeface="Halant"/>
              <a:ea typeface="Halant"/>
              <a:cs typeface="Halant"/>
              <a:sym typeface="Halant"/>
            </a:endParaRPr>
          </a:p>
        </p:txBody>
      </p:sp>
      <p:pic>
        <p:nvPicPr>
          <p:cNvPr id="65" name="Google Shape;65;p14"/>
          <p:cNvPicPr preferRelativeResize="0"/>
          <p:nvPr/>
        </p:nvPicPr>
        <p:blipFill>
          <a:blip r:embed="rId4">
            <a:alphaModFix/>
          </a:blip>
          <a:stretch>
            <a:fillRect/>
          </a:stretch>
        </p:blipFill>
        <p:spPr>
          <a:xfrm rot="-5400000">
            <a:off x="-162206" y="9335397"/>
            <a:ext cx="816414" cy="338543"/>
          </a:xfrm>
          <a:prstGeom prst="rect">
            <a:avLst/>
          </a:prstGeom>
          <a:noFill/>
          <a:ln>
            <a:noFill/>
          </a:ln>
        </p:spPr>
      </p:pic>
      <p:sp>
        <p:nvSpPr>
          <p:cNvPr id="66" name="Google Shape;66;p14"/>
          <p:cNvSpPr txBox="1"/>
          <p:nvPr/>
        </p:nvSpPr>
        <p:spPr>
          <a:xfrm rot="-5400000">
            <a:off x="6526227" y="882910"/>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rot="-5400000">
            <a:off x="6526227" y="3450388"/>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1" name="Shape 71"/>
        <p:cNvGrpSpPr/>
        <p:nvPr/>
      </p:nvGrpSpPr>
      <p:grpSpPr>
        <a:xfrm>
          <a:off x="0" y="0"/>
          <a:ext cx="0" cy="0"/>
          <a:chOff x="0" y="0"/>
          <a:chExt cx="0" cy="0"/>
        </a:xfrm>
      </p:grpSpPr>
      <p:sp>
        <p:nvSpPr>
          <p:cNvPr id="72" name="Google Shape;72;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Paintings Gallery Walk Questions</a:t>
            </a:r>
            <a:endParaRPr sz="2000">
              <a:solidFill>
                <a:schemeClr val="dk1"/>
              </a:solidFill>
              <a:latin typeface="Halant"/>
              <a:ea typeface="Halant"/>
              <a:cs typeface="Halant"/>
              <a:sym typeface="Halant"/>
            </a:endParaRPr>
          </a:p>
        </p:txBody>
      </p:sp>
      <p:pic>
        <p:nvPicPr>
          <p:cNvPr id="73" name="Google Shape;73;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4" name="Google Shape;74;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5" name="Google Shape;75;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6" name="Google Shape;76;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7" name="Google Shape;77;p15"/>
          <p:cNvSpPr txBox="1"/>
          <p:nvPr/>
        </p:nvSpPr>
        <p:spPr>
          <a:xfrm>
            <a:off x="594300" y="655288"/>
            <a:ext cx="6583800" cy="18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 for each Casta Painting in the gallery walk.</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78" name="Google Shape;78;p15"/>
          <p:cNvGraphicFramePr/>
          <p:nvPr/>
        </p:nvGraphicFramePr>
        <p:xfrm>
          <a:off x="952500" y="1197175"/>
          <a:ext cx="3000000" cy="3000000"/>
        </p:xfrm>
        <a:graphic>
          <a:graphicData uri="http://schemas.openxmlformats.org/drawingml/2006/table">
            <a:tbl>
              <a:tblPr>
                <a:noFill/>
                <a:tableStyleId>{6C243926-BE9F-4FF2-9C9F-96432A8107E3}</a:tableStyleId>
              </a:tblPr>
              <a:tblGrid>
                <a:gridCol w="2947800"/>
                <a:gridCol w="2947800"/>
              </a:tblGrid>
              <a:tr h="911100">
                <a:tc>
                  <a:txBody>
                    <a:bodyPr/>
                    <a:lstStyle/>
                    <a:p>
                      <a:pPr indent="0" lvl="0" marL="0" rtl="0" algn="ctr">
                        <a:spcBef>
                          <a:spcPts val="0"/>
                        </a:spcBef>
                        <a:spcAft>
                          <a:spcPts val="0"/>
                        </a:spcAft>
                        <a:buNone/>
                      </a:pPr>
                      <a:r>
                        <a:rPr b="1" lang="en" sz="1200">
                          <a:latin typeface="Inter"/>
                          <a:ea typeface="Inter"/>
                          <a:cs typeface="Inter"/>
                          <a:sym typeface="Inter"/>
                        </a:rPr>
                        <a:t>How are these people portrayed?</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elements in this image illustrates where they fit in the socio-economic hierarchy of the caste system?</a:t>
                      </a:r>
                      <a:endParaRPr b="1" sz="1200">
                        <a:latin typeface="Inter"/>
                        <a:ea typeface="Inter"/>
                        <a:cs typeface="Inter"/>
                        <a:sym typeface="Inter"/>
                      </a:endParaRPr>
                    </a:p>
                  </a:txBody>
                  <a:tcPr marT="91425" marB="91425" marR="91425" marL="91425"/>
                </a:tc>
              </a:tr>
              <a:tr h="280475">
                <a:tc gridSpan="2">
                  <a:txBody>
                    <a:bodyPr/>
                    <a:lstStyle/>
                    <a:p>
                      <a:pPr indent="0" lvl="0" marL="0" rtl="0" algn="ctr">
                        <a:spcBef>
                          <a:spcPts val="0"/>
                        </a:spcBef>
                        <a:spcAft>
                          <a:spcPts val="0"/>
                        </a:spcAft>
                        <a:buNone/>
                      </a:pPr>
                      <a:r>
                        <a:rPr lang="en" sz="1200">
                          <a:latin typeface="Inter"/>
                          <a:ea typeface="Inter"/>
                          <a:cs typeface="Inter"/>
                          <a:sym typeface="Inter"/>
                        </a:rPr>
                        <a:t>Mestiza</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r h="249725">
                <a:tc gridSpan="2">
                  <a:txBody>
                    <a:bodyPr/>
                    <a:lstStyle/>
                    <a:p>
                      <a:pPr indent="0" lvl="0" marL="0" rtl="0" algn="ctr">
                        <a:spcBef>
                          <a:spcPts val="0"/>
                        </a:spcBef>
                        <a:spcAft>
                          <a:spcPts val="0"/>
                        </a:spcAft>
                        <a:buNone/>
                      </a:pPr>
                      <a:r>
                        <a:rPr lang="en" sz="1200">
                          <a:latin typeface="Inter"/>
                          <a:ea typeface="Inter"/>
                          <a:cs typeface="Inter"/>
                          <a:sym typeface="Inter"/>
                        </a:rPr>
                        <a:t>Castizo</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r h="249725">
                <a:tc gridSpan="2">
                  <a:txBody>
                    <a:bodyPr/>
                    <a:lstStyle/>
                    <a:p>
                      <a:pPr indent="0" lvl="0" marL="0" rtl="0" algn="ctr">
                        <a:spcBef>
                          <a:spcPts val="0"/>
                        </a:spcBef>
                        <a:spcAft>
                          <a:spcPts val="0"/>
                        </a:spcAft>
                        <a:buNone/>
                      </a:pPr>
                      <a:r>
                        <a:rPr lang="en" sz="1200">
                          <a:latin typeface="Inter"/>
                          <a:ea typeface="Inter"/>
                          <a:cs typeface="Inter"/>
                          <a:sym typeface="Inter"/>
                        </a:rPr>
                        <a:t>Mulato</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r h="249750">
                <a:tc gridSpan="2">
                  <a:txBody>
                    <a:bodyPr/>
                    <a:lstStyle/>
                    <a:p>
                      <a:pPr indent="0" lvl="0" marL="0" rtl="0" algn="ctr">
                        <a:spcBef>
                          <a:spcPts val="0"/>
                        </a:spcBef>
                        <a:spcAft>
                          <a:spcPts val="0"/>
                        </a:spcAft>
                        <a:buNone/>
                      </a:pPr>
                      <a:r>
                        <a:rPr lang="en" sz="1200">
                          <a:latin typeface="Inter"/>
                          <a:ea typeface="Inter"/>
                          <a:cs typeface="Inter"/>
                          <a:sym typeface="Inter"/>
                        </a:rPr>
                        <a:t>China</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2" name="Shape 82"/>
        <p:cNvGrpSpPr/>
        <p:nvPr/>
      </p:nvGrpSpPr>
      <p:grpSpPr>
        <a:xfrm>
          <a:off x="0" y="0"/>
          <a:ext cx="0" cy="0"/>
          <a:chOff x="0" y="0"/>
          <a:chExt cx="0" cy="0"/>
        </a:xfrm>
      </p:grpSpPr>
      <p:sp>
        <p:nvSpPr>
          <p:cNvPr id="83" name="Google Shape;83;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Paintings Gallery Walk Questions</a:t>
            </a:r>
            <a:endParaRPr sz="2000">
              <a:solidFill>
                <a:schemeClr val="dk1"/>
              </a:solidFill>
              <a:latin typeface="Halant"/>
              <a:ea typeface="Halant"/>
              <a:cs typeface="Halant"/>
              <a:sym typeface="Halant"/>
            </a:endParaRPr>
          </a:p>
        </p:txBody>
      </p:sp>
      <p:pic>
        <p:nvPicPr>
          <p:cNvPr id="84" name="Google Shape;84;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5" name="Google Shape;85;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7" name="Google Shape;87;p1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8" name="Google Shape;88;p16"/>
          <p:cNvSpPr txBox="1"/>
          <p:nvPr/>
        </p:nvSpPr>
        <p:spPr>
          <a:xfrm>
            <a:off x="594300" y="655288"/>
            <a:ext cx="6583800" cy="18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 for each Casta Painting in the gallery walk.</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89" name="Google Shape;89;p16"/>
          <p:cNvGraphicFramePr/>
          <p:nvPr/>
        </p:nvGraphicFramePr>
        <p:xfrm>
          <a:off x="952500" y="1197175"/>
          <a:ext cx="3000000" cy="3000000"/>
        </p:xfrm>
        <a:graphic>
          <a:graphicData uri="http://schemas.openxmlformats.org/drawingml/2006/table">
            <a:tbl>
              <a:tblPr>
                <a:noFill/>
                <a:tableStyleId>{6C243926-BE9F-4FF2-9C9F-96432A8107E3}</a:tableStyleId>
              </a:tblPr>
              <a:tblGrid>
                <a:gridCol w="2947800"/>
                <a:gridCol w="2947800"/>
              </a:tblGrid>
              <a:tr h="911100">
                <a:tc>
                  <a:txBody>
                    <a:bodyPr/>
                    <a:lstStyle/>
                    <a:p>
                      <a:pPr indent="0" lvl="0" marL="0" rtl="0" algn="ctr">
                        <a:spcBef>
                          <a:spcPts val="0"/>
                        </a:spcBef>
                        <a:spcAft>
                          <a:spcPts val="0"/>
                        </a:spcAft>
                        <a:buNone/>
                      </a:pPr>
                      <a:r>
                        <a:rPr b="1" lang="en" sz="1200">
                          <a:latin typeface="Inter"/>
                          <a:ea typeface="Inter"/>
                          <a:cs typeface="Inter"/>
                          <a:sym typeface="Inter"/>
                        </a:rPr>
                        <a:t>How are these people portrayed?</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elements in this image illustrates where they fit in the socio-economic hierarchy of the caste system?</a:t>
                      </a:r>
                      <a:endParaRPr b="1" sz="1200">
                        <a:latin typeface="Inter"/>
                        <a:ea typeface="Inter"/>
                        <a:cs typeface="Inter"/>
                        <a:sym typeface="Inter"/>
                      </a:endParaRPr>
                    </a:p>
                  </a:txBody>
                  <a:tcPr marT="91425" marB="91425" marR="91425" marL="91425"/>
                </a:tc>
              </a:tr>
              <a:tr h="280475">
                <a:tc grid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Lobo</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r h="249725">
                <a:tc grid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Gibaro</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r h="249725">
                <a:tc grid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Calpamulato</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r h="249750">
                <a:tc gridSpan="2">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Notentiendo</a:t>
                      </a:r>
                      <a:endParaRPr sz="1200">
                        <a:latin typeface="Inter"/>
                        <a:ea typeface="Inter"/>
                        <a:cs typeface="Inter"/>
                        <a:sym typeface="Inter"/>
                      </a:endParaRPr>
                    </a:p>
                  </a:txBody>
                  <a:tcPr marT="91425" marB="91425" marR="91425" marL="91425"/>
                </a:tc>
                <a:tc hMerge="1"/>
              </a:tr>
              <a:tr h="1103275">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sz="1200">
                        <a:solidFill>
                          <a:srgbClr val="FF0000"/>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3" name="Shape 93"/>
        <p:cNvGrpSpPr/>
        <p:nvPr/>
      </p:nvGrpSpPr>
      <p:grpSpPr>
        <a:xfrm>
          <a:off x="0" y="0"/>
          <a:ext cx="0" cy="0"/>
          <a:chOff x="0" y="0"/>
          <a:chExt cx="0" cy="0"/>
        </a:xfrm>
      </p:grpSpPr>
      <p:sp>
        <p:nvSpPr>
          <p:cNvPr id="94" name="Google Shape;94;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Paintings Viewing Guide</a:t>
            </a:r>
            <a:endParaRPr sz="2000">
              <a:solidFill>
                <a:schemeClr val="dk1"/>
              </a:solidFill>
              <a:latin typeface="Halant"/>
              <a:ea typeface="Halant"/>
              <a:cs typeface="Halant"/>
              <a:sym typeface="Halant"/>
            </a:endParaRPr>
          </a:p>
        </p:txBody>
      </p:sp>
      <p:pic>
        <p:nvPicPr>
          <p:cNvPr id="95" name="Google Shape;95;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7" name="Google Shape;97;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98" name="Google Shape;98;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99" name="Google Shape;99;p17"/>
          <p:cNvSpPr txBox="1"/>
          <p:nvPr/>
        </p:nvSpPr>
        <p:spPr>
          <a:xfrm>
            <a:off x="594300" y="655288"/>
            <a:ext cx="6583800" cy="8865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Watch </a:t>
            </a:r>
            <a:r>
              <a:rPr lang="en" sz="1200" u="sng">
                <a:solidFill>
                  <a:schemeClr val="hlink"/>
                </a:solidFill>
                <a:latin typeface="Halant"/>
                <a:ea typeface="Halant"/>
                <a:cs typeface="Halant"/>
                <a:sym typeface="Halant"/>
                <a:hlinkClick r:id="rId5"/>
              </a:rPr>
              <a:t>the video from the Denver Art Museum</a:t>
            </a:r>
            <a:r>
              <a:rPr lang="en" sz="1200">
                <a:solidFill>
                  <a:schemeClr val="dk1"/>
                </a:solidFill>
                <a:latin typeface="Halant"/>
                <a:ea typeface="Halant"/>
                <a:cs typeface="Halant"/>
                <a:sym typeface="Halant"/>
              </a:rPr>
              <a:t> about Casta Paintings and answer the questions below.</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at the top of the social hierarchy portrayed by the Casta Paintings?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top of the social hierarchy portrayed in these paintings were the Creoles, who were Spanish blood but born in the Americas. They had significantly more opportunities than those lower in the hierarchy.</a:t>
            </a: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caused anxieties for the Spanish and Creoles?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There were more opportunities in New Spain for those of lower nobility and even more common people to move up through the social hierarchy and obtain new wealth and/or power.</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Describe the way the people are portrayed in the first image.</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first image is an image of a Spanish man and Indigenous woman with a Mestiza child. The European is portrayed as an elite as </a:t>
            </a:r>
            <a:r>
              <a:rPr b="1" lang="en" sz="1200">
                <a:solidFill>
                  <a:srgbClr val="E95C3D"/>
                </a:solidFill>
                <a:latin typeface="Inter"/>
                <a:ea typeface="Inter"/>
                <a:cs typeface="Inter"/>
                <a:sym typeface="Inter"/>
              </a:rPr>
              <a:t>evidenced</a:t>
            </a:r>
            <a:r>
              <a:rPr b="1" lang="en" sz="1200">
                <a:solidFill>
                  <a:srgbClr val="E95C3D"/>
                </a:solidFill>
                <a:latin typeface="Inter"/>
                <a:ea typeface="Inter"/>
                <a:cs typeface="Inter"/>
                <a:sym typeface="Inter"/>
              </a:rPr>
              <a:t> by his clothing. The woman’s clothing indicate that she is a Native person. There are also fruits of the Americas in the image to solidify her origin.</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labor associated with in these images?</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Labor is associated with the people lower on the caste hierarchy. Further down the hierarchy, there is less leisure depicted and more work is central to the image.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were these paintings produced for? How does that audience influence the way the people were portrayed?</a:t>
            </a:r>
            <a:br>
              <a:rPr lang="en" sz="1200">
                <a:solidFill>
                  <a:schemeClr val="dk1"/>
                </a:solidFill>
                <a:latin typeface="Inter"/>
                <a:ea typeface="Inter"/>
                <a:cs typeface="Inter"/>
                <a:sym typeface="Inter"/>
              </a:rPr>
            </a:br>
            <a:r>
              <a:rPr b="1" lang="en" sz="1200">
                <a:solidFill>
                  <a:srgbClr val="E95C3D"/>
                </a:solidFill>
                <a:latin typeface="Inter"/>
                <a:ea typeface="Inter"/>
                <a:cs typeface="Inter"/>
                <a:sym typeface="Inter"/>
              </a:rPr>
              <a:t>The were produced for Spain to be consumed by the Spanish and other Europeans. Thus, it may explain why the racial categorizations appeared to be so rigid: to alleviate any anxieties about the fluidity of race and social status in the New World.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0" lvl="0" marL="457200" rtl="0" algn="l">
              <a:lnSpc>
                <a:spcPct val="100000"/>
              </a:lnSpc>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motivations were there for making these paintings?</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rPr b="1" lang="en" sz="1200">
                <a:solidFill>
                  <a:srgbClr val="E95C3D"/>
                </a:solidFill>
                <a:latin typeface="Inter"/>
                <a:ea typeface="Inter"/>
                <a:cs typeface="Inter"/>
                <a:sym typeface="Inter"/>
              </a:rPr>
              <a:t>One motivation may have been to </a:t>
            </a:r>
            <a:r>
              <a:rPr b="1" lang="en" sz="1200">
                <a:solidFill>
                  <a:srgbClr val="E95C3D"/>
                </a:solidFill>
                <a:latin typeface="Inter"/>
                <a:ea typeface="Inter"/>
                <a:cs typeface="Inter"/>
                <a:sym typeface="Inter"/>
              </a:rPr>
              <a:t>display</a:t>
            </a:r>
            <a:r>
              <a:rPr b="1" lang="en" sz="1200">
                <a:solidFill>
                  <a:srgbClr val="E95C3D"/>
                </a:solidFill>
                <a:latin typeface="Inter"/>
                <a:ea typeface="Inter"/>
                <a:cs typeface="Inter"/>
                <a:sym typeface="Inter"/>
              </a:rPr>
              <a:t> a sense of pride for their home. Also to demonstrate the wealth and hard work in New Spain. They also may have been used to display the value of </a:t>
            </a:r>
            <a:r>
              <a:rPr b="1" lang="en" sz="1200">
                <a:solidFill>
                  <a:srgbClr val="E95C3D"/>
                </a:solidFill>
                <a:latin typeface="Inter"/>
                <a:ea typeface="Inter"/>
                <a:cs typeface="Inter"/>
                <a:sym typeface="Inter"/>
              </a:rPr>
              <a:t>traditional</a:t>
            </a:r>
            <a:r>
              <a:rPr b="1" lang="en" sz="1200">
                <a:solidFill>
                  <a:srgbClr val="E95C3D"/>
                </a:solidFill>
                <a:latin typeface="Inter"/>
                <a:ea typeface="Inter"/>
                <a:cs typeface="Inter"/>
                <a:sym typeface="Inter"/>
              </a:rPr>
              <a:t> European family structures in the New World.</a:t>
            </a:r>
            <a:endParaRPr b="1" sz="1200">
              <a:solidFill>
                <a:srgbClr val="E95C3D"/>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3" name="Shape 103"/>
        <p:cNvGrpSpPr/>
        <p:nvPr/>
      </p:nvGrpSpPr>
      <p:grpSpPr>
        <a:xfrm>
          <a:off x="0" y="0"/>
          <a:ext cx="0" cy="0"/>
          <a:chOff x="0" y="0"/>
          <a:chExt cx="0" cy="0"/>
        </a:xfrm>
      </p:grpSpPr>
      <p:sp>
        <p:nvSpPr>
          <p:cNvPr id="104" name="Google Shape;104;p18"/>
          <p:cNvSpPr txBox="1"/>
          <p:nvPr/>
        </p:nvSpPr>
        <p:spPr>
          <a:xfrm rot="-5400000">
            <a:off x="-4798500" y="4798650"/>
            <a:ext cx="100890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Social Hierarchy</a:t>
            </a:r>
            <a:endParaRPr sz="2000">
              <a:solidFill>
                <a:schemeClr val="dk1"/>
              </a:solidFill>
              <a:latin typeface="Halant"/>
              <a:ea typeface="Halant"/>
              <a:cs typeface="Halant"/>
              <a:sym typeface="Halant"/>
            </a:endParaRPr>
          </a:p>
        </p:txBody>
      </p:sp>
      <p:pic>
        <p:nvPicPr>
          <p:cNvPr id="105" name="Google Shape;105;p18"/>
          <p:cNvPicPr preferRelativeResize="0"/>
          <p:nvPr/>
        </p:nvPicPr>
        <p:blipFill>
          <a:blip r:embed="rId4">
            <a:alphaModFix/>
          </a:blip>
          <a:stretch>
            <a:fillRect/>
          </a:stretch>
        </p:blipFill>
        <p:spPr>
          <a:xfrm rot="-5400000">
            <a:off x="-162206" y="9335397"/>
            <a:ext cx="816414" cy="338543"/>
          </a:xfrm>
          <a:prstGeom prst="rect">
            <a:avLst/>
          </a:prstGeom>
          <a:noFill/>
          <a:ln>
            <a:noFill/>
          </a:ln>
        </p:spPr>
      </p:pic>
      <p:sp>
        <p:nvSpPr>
          <p:cNvPr id="106" name="Google Shape;106;p18"/>
          <p:cNvSpPr txBox="1"/>
          <p:nvPr/>
        </p:nvSpPr>
        <p:spPr>
          <a:xfrm rot="-5400000">
            <a:off x="6526227" y="882910"/>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7" name="Google Shape;107;p18"/>
          <p:cNvSpPr txBox="1"/>
          <p:nvPr/>
        </p:nvSpPr>
        <p:spPr>
          <a:xfrm rot="-5400000">
            <a:off x="6526227" y="3450388"/>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8" name="Google Shape;108;p18"/>
          <p:cNvSpPr txBox="1"/>
          <p:nvPr/>
        </p:nvSpPr>
        <p:spPr>
          <a:xfrm rot="-5400000">
            <a:off x="-291500" y="6444800"/>
            <a:ext cx="29991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Peninsulares- Spaniards born in Spain; they held the most powerful positions in the government and administration.</a:t>
            </a:r>
            <a:endParaRPr b="1" sz="1200">
              <a:solidFill>
                <a:srgbClr val="E95C3D"/>
              </a:solidFill>
              <a:latin typeface="Inter"/>
              <a:ea typeface="Inter"/>
              <a:cs typeface="Inter"/>
              <a:sym typeface="Inter"/>
            </a:endParaRPr>
          </a:p>
        </p:txBody>
      </p:sp>
      <p:sp>
        <p:nvSpPr>
          <p:cNvPr id="109" name="Google Shape;109;p18"/>
          <p:cNvSpPr txBox="1"/>
          <p:nvPr/>
        </p:nvSpPr>
        <p:spPr>
          <a:xfrm rot="-5400000">
            <a:off x="391475" y="2069225"/>
            <a:ext cx="31977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Criollos- Spanish descent but born in the Americas; They held high positions in society and government but could not occupy the highest positions of power.</a:t>
            </a:r>
            <a:endParaRPr b="1" sz="1200">
              <a:solidFill>
                <a:srgbClr val="E95C3D"/>
              </a:solidFill>
              <a:latin typeface="Inter"/>
              <a:ea typeface="Inter"/>
              <a:cs typeface="Inter"/>
              <a:sym typeface="Inter"/>
            </a:endParaRPr>
          </a:p>
        </p:txBody>
      </p:sp>
      <p:sp>
        <p:nvSpPr>
          <p:cNvPr id="110" name="Google Shape;110;p18"/>
          <p:cNvSpPr txBox="1"/>
          <p:nvPr/>
        </p:nvSpPr>
        <p:spPr>
          <a:xfrm rot="-5400000">
            <a:off x="959125" y="7466150"/>
            <a:ext cx="31977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Mestizos- Mixed Spanish and Indigenous </a:t>
            </a:r>
            <a:r>
              <a:rPr b="1" lang="en" sz="1200">
                <a:solidFill>
                  <a:srgbClr val="E95C3D"/>
                </a:solidFill>
                <a:latin typeface="Inter"/>
                <a:ea typeface="Inter"/>
                <a:cs typeface="Inter"/>
                <a:sym typeface="Inter"/>
              </a:rPr>
              <a:t>ancestry</a:t>
            </a:r>
            <a:r>
              <a:rPr b="1" lang="en" sz="1200">
                <a:solidFill>
                  <a:srgbClr val="E95C3D"/>
                </a:solidFill>
                <a:latin typeface="Inter"/>
                <a:ea typeface="Inter"/>
                <a:cs typeface="Inter"/>
                <a:sym typeface="Inter"/>
              </a:rPr>
              <a:t>; they held the most </a:t>
            </a:r>
            <a:r>
              <a:rPr b="1" lang="en" sz="1200">
                <a:solidFill>
                  <a:srgbClr val="E95C3D"/>
                </a:solidFill>
                <a:latin typeface="Inter"/>
                <a:ea typeface="Inter"/>
                <a:cs typeface="Inter"/>
                <a:sym typeface="Inter"/>
              </a:rPr>
              <a:t>power</a:t>
            </a:r>
            <a:r>
              <a:rPr b="1" lang="en" sz="1200">
                <a:solidFill>
                  <a:srgbClr val="E95C3D"/>
                </a:solidFill>
                <a:latin typeface="Inter"/>
                <a:ea typeface="Inter"/>
                <a:cs typeface="Inter"/>
                <a:sym typeface="Inter"/>
              </a:rPr>
              <a:t> of those who were mixed race, but could only hold the lowest levels of </a:t>
            </a:r>
            <a:r>
              <a:rPr b="1" lang="en" sz="1200">
                <a:solidFill>
                  <a:srgbClr val="E95C3D"/>
                </a:solidFill>
                <a:latin typeface="Inter"/>
                <a:ea typeface="Inter"/>
                <a:cs typeface="Inter"/>
                <a:sym typeface="Inter"/>
              </a:rPr>
              <a:t>power</a:t>
            </a:r>
            <a:r>
              <a:rPr b="1" lang="en" sz="1200">
                <a:solidFill>
                  <a:srgbClr val="E95C3D"/>
                </a:solidFill>
                <a:latin typeface="Inter"/>
                <a:ea typeface="Inter"/>
                <a:cs typeface="Inter"/>
                <a:sym typeface="Inter"/>
              </a:rPr>
              <a:t> in government (often local positions). Others were merchants and artisans.</a:t>
            </a:r>
            <a:endParaRPr b="1" sz="1200">
              <a:solidFill>
                <a:srgbClr val="E95C3D"/>
              </a:solidFill>
              <a:latin typeface="Inter"/>
              <a:ea typeface="Inter"/>
              <a:cs typeface="Inter"/>
              <a:sym typeface="Inter"/>
            </a:endParaRPr>
          </a:p>
        </p:txBody>
      </p:sp>
      <p:sp>
        <p:nvSpPr>
          <p:cNvPr id="111" name="Google Shape;111;p18"/>
          <p:cNvSpPr txBox="1"/>
          <p:nvPr/>
        </p:nvSpPr>
        <p:spPr>
          <a:xfrm rot="-5400000">
            <a:off x="1741350" y="1169550"/>
            <a:ext cx="31977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Mulattos- Mixed Spanish and African </a:t>
            </a:r>
            <a:r>
              <a:rPr b="1" lang="en" sz="1200">
                <a:solidFill>
                  <a:srgbClr val="E95C3D"/>
                </a:solidFill>
                <a:latin typeface="Inter"/>
                <a:ea typeface="Inter"/>
                <a:cs typeface="Inter"/>
                <a:sym typeface="Inter"/>
              </a:rPr>
              <a:t>ancestry</a:t>
            </a:r>
            <a:r>
              <a:rPr b="1" lang="en" sz="1200">
                <a:solidFill>
                  <a:srgbClr val="E95C3D"/>
                </a:solidFill>
                <a:latin typeface="Inter"/>
                <a:ea typeface="Inter"/>
                <a:cs typeface="Inter"/>
                <a:sym typeface="Inter"/>
              </a:rPr>
              <a:t>; they often lived in urban areas and had occupations such as tailors and shoemakers. Some of them could advance in the hierarchy through military service or other skills.</a:t>
            </a:r>
            <a:endParaRPr b="1" sz="1200">
              <a:solidFill>
                <a:srgbClr val="E95C3D"/>
              </a:solidFill>
              <a:latin typeface="Inter"/>
              <a:ea typeface="Inter"/>
              <a:cs typeface="Inter"/>
              <a:sym typeface="Inter"/>
            </a:endParaRPr>
          </a:p>
        </p:txBody>
      </p:sp>
      <p:sp>
        <p:nvSpPr>
          <p:cNvPr id="112" name="Google Shape;112;p18"/>
          <p:cNvSpPr txBox="1"/>
          <p:nvPr/>
        </p:nvSpPr>
        <p:spPr>
          <a:xfrm rot="-5400000">
            <a:off x="2980800" y="8004275"/>
            <a:ext cx="27252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Zambos- Mix of </a:t>
            </a:r>
            <a:r>
              <a:rPr b="1" lang="en" sz="1200">
                <a:solidFill>
                  <a:srgbClr val="E95C3D"/>
                </a:solidFill>
                <a:latin typeface="Inter"/>
                <a:ea typeface="Inter"/>
                <a:cs typeface="Inter"/>
                <a:sym typeface="Inter"/>
              </a:rPr>
              <a:t>Indigenous</a:t>
            </a:r>
            <a:r>
              <a:rPr b="1" lang="en" sz="1200">
                <a:solidFill>
                  <a:srgbClr val="E95C3D"/>
                </a:solidFill>
                <a:latin typeface="Inter"/>
                <a:ea typeface="Inter"/>
                <a:cs typeface="Inter"/>
                <a:sym typeface="Inter"/>
              </a:rPr>
              <a:t> and African ancestry; faced discrimination throughout society and was the lowest class of mixed races.</a:t>
            </a:r>
            <a:endParaRPr b="1" sz="1200">
              <a:solidFill>
                <a:srgbClr val="E95C3D"/>
              </a:solidFill>
              <a:latin typeface="Inter"/>
              <a:ea typeface="Inter"/>
              <a:cs typeface="Inter"/>
              <a:sym typeface="Inter"/>
            </a:endParaRPr>
          </a:p>
        </p:txBody>
      </p:sp>
      <p:sp>
        <p:nvSpPr>
          <p:cNvPr id="113" name="Google Shape;113;p18"/>
          <p:cNvSpPr txBox="1"/>
          <p:nvPr/>
        </p:nvSpPr>
        <p:spPr>
          <a:xfrm rot="-5400000">
            <a:off x="3842900" y="587850"/>
            <a:ext cx="20343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Indios- Indigenous population; although they had some protections (at least theoretically) many were forced into labor through the encomienda system.</a:t>
            </a:r>
            <a:endParaRPr b="1" sz="1200">
              <a:solidFill>
                <a:srgbClr val="E95C3D"/>
              </a:solidFill>
              <a:latin typeface="Inter"/>
              <a:ea typeface="Inter"/>
              <a:cs typeface="Inter"/>
              <a:sym typeface="Inter"/>
            </a:endParaRPr>
          </a:p>
        </p:txBody>
      </p:sp>
      <p:sp>
        <p:nvSpPr>
          <p:cNvPr id="114" name="Google Shape;114;p18"/>
          <p:cNvSpPr txBox="1"/>
          <p:nvPr/>
        </p:nvSpPr>
        <p:spPr>
          <a:xfrm rot="-5400000">
            <a:off x="4679000" y="8462975"/>
            <a:ext cx="1807800" cy="109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Enslaved Africans- Bottom of the social hierarchy; Had little to no rights and were forced to work in the mines, fields, and households of the Spanish.</a:t>
            </a:r>
            <a:endParaRPr b="1" sz="1200">
              <a:solidFill>
                <a:srgbClr val="E95C3D"/>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8" name="Shape 118"/>
        <p:cNvGrpSpPr/>
        <p:nvPr/>
      </p:nvGrpSpPr>
      <p:grpSpPr>
        <a:xfrm>
          <a:off x="0" y="0"/>
          <a:ext cx="0" cy="0"/>
          <a:chOff x="0" y="0"/>
          <a:chExt cx="0" cy="0"/>
        </a:xfrm>
      </p:grpSpPr>
      <p:sp>
        <p:nvSpPr>
          <p:cNvPr id="119" name="Google Shape;119;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Paintings Gallery Walk Questions (Exemplar)</a:t>
            </a:r>
            <a:endParaRPr sz="2000">
              <a:solidFill>
                <a:schemeClr val="dk1"/>
              </a:solidFill>
              <a:latin typeface="Halant"/>
              <a:ea typeface="Halant"/>
              <a:cs typeface="Halant"/>
              <a:sym typeface="Halant"/>
            </a:endParaRPr>
          </a:p>
        </p:txBody>
      </p:sp>
      <p:pic>
        <p:nvPicPr>
          <p:cNvPr id="120" name="Google Shape;120;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1" name="Google Shape;121;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2" name="Google Shape;122;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3" name="Google Shape;123;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4" name="Google Shape;124;p19"/>
          <p:cNvSpPr txBox="1"/>
          <p:nvPr/>
        </p:nvSpPr>
        <p:spPr>
          <a:xfrm>
            <a:off x="594300" y="655288"/>
            <a:ext cx="6583800" cy="18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 for each Casta Painting in the gallery walk.</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25" name="Google Shape;125;p19"/>
          <p:cNvGraphicFramePr/>
          <p:nvPr/>
        </p:nvGraphicFramePr>
        <p:xfrm>
          <a:off x="952500" y="1197175"/>
          <a:ext cx="3000000" cy="3000000"/>
        </p:xfrm>
        <a:graphic>
          <a:graphicData uri="http://schemas.openxmlformats.org/drawingml/2006/table">
            <a:tbl>
              <a:tblPr>
                <a:noFill/>
                <a:tableStyleId>{6C243926-BE9F-4FF2-9C9F-96432A8107E3}</a:tableStyleId>
              </a:tblPr>
              <a:tblGrid>
                <a:gridCol w="2947800"/>
                <a:gridCol w="2947800"/>
              </a:tblGrid>
              <a:tr h="911100">
                <a:tc>
                  <a:txBody>
                    <a:bodyPr/>
                    <a:lstStyle/>
                    <a:p>
                      <a:pPr indent="0" lvl="0" marL="0" rtl="0" algn="ctr">
                        <a:spcBef>
                          <a:spcPts val="0"/>
                        </a:spcBef>
                        <a:spcAft>
                          <a:spcPts val="0"/>
                        </a:spcAft>
                        <a:buNone/>
                      </a:pPr>
                      <a:r>
                        <a:rPr b="1" lang="en" sz="1200">
                          <a:latin typeface="Inter"/>
                          <a:ea typeface="Inter"/>
                          <a:cs typeface="Inter"/>
                          <a:sym typeface="Inter"/>
                        </a:rPr>
                        <a:t>How are these people portrayed?</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elements in this image illustrates where they fit in the socio-economic hierarchy of the caste system?</a:t>
                      </a:r>
                      <a:endParaRPr b="1" sz="1200">
                        <a:latin typeface="Inter"/>
                        <a:ea typeface="Inter"/>
                        <a:cs typeface="Inter"/>
                        <a:sym typeface="Inter"/>
                      </a:endParaRPr>
                    </a:p>
                  </a:txBody>
                  <a:tcPr marT="91425" marB="91425" marR="91425" marL="91425"/>
                </a:tc>
              </a:tr>
              <a:tr h="280475">
                <a:tc gridSpan="2">
                  <a:txBody>
                    <a:bodyPr/>
                    <a:lstStyle/>
                    <a:p>
                      <a:pPr indent="0" lvl="0" marL="0" rtl="0" algn="ctr">
                        <a:spcBef>
                          <a:spcPts val="0"/>
                        </a:spcBef>
                        <a:spcAft>
                          <a:spcPts val="0"/>
                        </a:spcAft>
                        <a:buNone/>
                      </a:pPr>
                      <a:r>
                        <a:rPr lang="en" sz="1200">
                          <a:latin typeface="Inter"/>
                          <a:ea typeface="Inter"/>
                          <a:cs typeface="Inter"/>
                          <a:sym typeface="Inter"/>
                        </a:rPr>
                        <a:t>Mestiza</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Spaniard is portrayed as an elite member of society and they are showing off their wealth. They all have lighter skin tones.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clothing styles of the man and child show wealth, and they are not involved in any type of labor.</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9725">
                <a:tc gridSpan="2">
                  <a:txBody>
                    <a:bodyPr/>
                    <a:lstStyle/>
                    <a:p>
                      <a:pPr indent="0" lvl="0" marL="0" rtl="0" algn="ctr">
                        <a:spcBef>
                          <a:spcPts val="0"/>
                        </a:spcBef>
                        <a:spcAft>
                          <a:spcPts val="0"/>
                        </a:spcAft>
                        <a:buNone/>
                      </a:pPr>
                      <a:r>
                        <a:rPr lang="en" sz="1200">
                          <a:latin typeface="Inter"/>
                          <a:ea typeface="Inter"/>
                          <a:cs typeface="Inter"/>
                          <a:sym typeface="Inter"/>
                        </a:rPr>
                        <a:t>Castizo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are portrayed as wealthy. The Spanish woman is very pale and the rest of her family is also portrayed with lighter skin tones.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clothing styles represent an elite group of people. They have stylish coats and fancy shoes, and they are holding items that appear to have some value to them. They are not performing any labor but rather carrying their wealth.</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9725">
                <a:tc gridSpan="2">
                  <a:txBody>
                    <a:bodyPr/>
                    <a:lstStyle/>
                    <a:p>
                      <a:pPr indent="0" lvl="0" marL="0" rtl="0" algn="ctr">
                        <a:spcBef>
                          <a:spcPts val="0"/>
                        </a:spcBef>
                        <a:spcAft>
                          <a:spcPts val="0"/>
                        </a:spcAft>
                        <a:buNone/>
                      </a:pPr>
                      <a:r>
                        <a:rPr lang="en" sz="1200">
                          <a:latin typeface="Inter"/>
                          <a:ea typeface="Inter"/>
                          <a:cs typeface="Inter"/>
                          <a:sym typeface="Inter"/>
                        </a:rPr>
                        <a:t>Mulato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Spanish man is portrayed as a wealthy elite member of society. His wife and child also have wealthier clothing styles. Even though the child and wife have darker skin tones, they are still holding a higher position in society than others with their ancestry.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family is not involved in any kind of labor, but rather leisure activities. The Spanish bloodline makes them part of a higher status of people, and it looks like this enabled the African woman to move up in society.</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9750">
                <a:tc gridSpan="2">
                  <a:txBody>
                    <a:bodyPr/>
                    <a:lstStyle/>
                    <a:p>
                      <a:pPr indent="0" lvl="0" marL="0" rtl="0" algn="ctr">
                        <a:spcBef>
                          <a:spcPts val="0"/>
                        </a:spcBef>
                        <a:spcAft>
                          <a:spcPts val="0"/>
                        </a:spcAft>
                        <a:buNone/>
                      </a:pPr>
                      <a:r>
                        <a:rPr lang="en" sz="1200">
                          <a:latin typeface="Inter"/>
                          <a:ea typeface="Inter"/>
                          <a:cs typeface="Inter"/>
                          <a:sym typeface="Inter"/>
                        </a:rPr>
                        <a:t>China</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are portrayed as being lower on the social hierarchy. They all have darker skin tones.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Their clothing styles are not wealthy- they don’t have shoes. They are also carrying items that appear to pertain to agriculture and cooking, showing that they are not only involved in leisure activities.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9" name="Shape 129"/>
        <p:cNvGrpSpPr/>
        <p:nvPr/>
      </p:nvGrpSpPr>
      <p:grpSpPr>
        <a:xfrm>
          <a:off x="0" y="0"/>
          <a:ext cx="0" cy="0"/>
          <a:chOff x="0" y="0"/>
          <a:chExt cx="0" cy="0"/>
        </a:xfrm>
      </p:grpSpPr>
      <p:sp>
        <p:nvSpPr>
          <p:cNvPr id="130" name="Google Shape;130;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000">
                <a:solidFill>
                  <a:schemeClr val="dk1"/>
                </a:solidFill>
                <a:latin typeface="Halant"/>
                <a:ea typeface="Halant"/>
                <a:cs typeface="Halant"/>
                <a:sym typeface="Halant"/>
              </a:rPr>
              <a:t>Casta Paintings Gallery Walk Questions (Exemplar)</a:t>
            </a:r>
            <a:endParaRPr sz="2000">
              <a:solidFill>
                <a:schemeClr val="dk1"/>
              </a:solidFill>
              <a:latin typeface="Halant"/>
              <a:ea typeface="Halant"/>
              <a:cs typeface="Halant"/>
              <a:sym typeface="Halant"/>
            </a:endParaRPr>
          </a:p>
        </p:txBody>
      </p:sp>
      <p:pic>
        <p:nvPicPr>
          <p:cNvPr id="131" name="Google Shape;131;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2" name="Google Shape;132;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3" name="Google Shape;133;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4" name="Google Shape;134;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5" name="Google Shape;135;p20"/>
          <p:cNvSpPr txBox="1"/>
          <p:nvPr/>
        </p:nvSpPr>
        <p:spPr>
          <a:xfrm>
            <a:off x="594300" y="655288"/>
            <a:ext cx="6583800" cy="1856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Instructions:</a:t>
            </a:r>
            <a:r>
              <a:rPr lang="en" sz="1200">
                <a:solidFill>
                  <a:schemeClr val="dk1"/>
                </a:solidFill>
                <a:latin typeface="Halant"/>
                <a:ea typeface="Halant"/>
                <a:cs typeface="Halant"/>
                <a:sym typeface="Halant"/>
              </a:rPr>
              <a:t> Answer the question for each Casta Painting in the gallery walk.</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graphicFrame>
        <p:nvGraphicFramePr>
          <p:cNvPr id="136" name="Google Shape;136;p20"/>
          <p:cNvGraphicFramePr/>
          <p:nvPr/>
        </p:nvGraphicFramePr>
        <p:xfrm>
          <a:off x="952500" y="1197175"/>
          <a:ext cx="3000000" cy="3000000"/>
        </p:xfrm>
        <a:graphic>
          <a:graphicData uri="http://schemas.openxmlformats.org/drawingml/2006/table">
            <a:tbl>
              <a:tblPr>
                <a:noFill/>
                <a:tableStyleId>{6C243926-BE9F-4FF2-9C9F-96432A8107E3}</a:tableStyleId>
              </a:tblPr>
              <a:tblGrid>
                <a:gridCol w="2947800"/>
                <a:gridCol w="2947800"/>
              </a:tblGrid>
              <a:tr h="911100">
                <a:tc>
                  <a:txBody>
                    <a:bodyPr/>
                    <a:lstStyle/>
                    <a:p>
                      <a:pPr indent="0" lvl="0" marL="0" rtl="0" algn="ctr">
                        <a:spcBef>
                          <a:spcPts val="0"/>
                        </a:spcBef>
                        <a:spcAft>
                          <a:spcPts val="0"/>
                        </a:spcAft>
                        <a:buNone/>
                      </a:pPr>
                      <a:r>
                        <a:rPr b="1" lang="en" sz="1200">
                          <a:latin typeface="Inter"/>
                          <a:ea typeface="Inter"/>
                          <a:cs typeface="Inter"/>
                          <a:sym typeface="Inter"/>
                        </a:rPr>
                        <a:t>How are these people portrayed?</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What elements in this image illustrates where they fit in the socio-economic hierarchy of the caste system?</a:t>
                      </a:r>
                      <a:endParaRPr b="1" sz="1200">
                        <a:latin typeface="Inter"/>
                        <a:ea typeface="Inter"/>
                        <a:cs typeface="Inter"/>
                        <a:sym typeface="Inter"/>
                      </a:endParaRPr>
                    </a:p>
                  </a:txBody>
                  <a:tcPr marT="91425" marB="91425" marR="91425" marL="91425"/>
                </a:tc>
              </a:tr>
              <a:tr h="280475">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Lobo</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are portrayed as a working class family. They all have darker skin tones.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It is apparent that these people are not at the bottom of the social hierarchy, but they are also not near the top. They are carrying items that indicated labor, but are still dressed well.</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9725">
                <a:tc gridSpan="2">
                  <a:txBody>
                    <a:bodyPr/>
                    <a:lstStyle/>
                    <a:p>
                      <a:pPr indent="0" lvl="0" marL="0" rtl="0" algn="ctr">
                        <a:spcBef>
                          <a:spcPts val="0"/>
                        </a:spcBef>
                        <a:spcAft>
                          <a:spcPts val="0"/>
                        </a:spcAft>
                        <a:buNone/>
                      </a:pPr>
                      <a:r>
                        <a:rPr lang="en" sz="1200">
                          <a:latin typeface="Inter"/>
                          <a:ea typeface="Inter"/>
                          <a:cs typeface="Inter"/>
                          <a:sym typeface="Inter"/>
                        </a:rPr>
                        <a:t>Gibaro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are portrayed as a working class family. They all have darker skin tones.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appear to be carrying their wares with them, with even the child participating by carrying something on their head. This likely shows that they have to participate in some sort of labor to maintain their lifestyle.</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9725">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Calpamulato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family is portrayed as lower class. They have darker skin tones and the child appears to be wearing clothing with influence from indigenous styles.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family appears to be carrying items that they may be going to sell. They likely made these goods which shows something other than leisure activities.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249750">
                <a:tc gridSpan="2">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Notentiendo</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03275">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They are presented as being poor. They have darker skin tones.</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family is dressed in poorer looking clothing. They have clothes draped on them instead of being more form fitting and are not wearing shoes. It looks like the father is carrying shoes and the mother is carrying some sort of food.</a:t>
                      </a:r>
                      <a:endParaRPr b="1" sz="1200">
                        <a:solidFill>
                          <a:srgbClr val="E95C3D"/>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